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15"/>
  </p:notesMasterIdLst>
  <p:sldIdLst>
    <p:sldId id="272" r:id="rId2"/>
    <p:sldId id="296" r:id="rId3"/>
    <p:sldId id="298" r:id="rId4"/>
    <p:sldId id="258" r:id="rId5"/>
    <p:sldId id="259" r:id="rId6"/>
    <p:sldId id="286" r:id="rId7"/>
    <p:sldId id="288" r:id="rId8"/>
    <p:sldId id="289" r:id="rId9"/>
    <p:sldId id="290" r:id="rId10"/>
    <p:sldId id="292" r:id="rId11"/>
    <p:sldId id="293" r:id="rId12"/>
    <p:sldId id="295" r:id="rId13"/>
    <p:sldId id="265" r:id="rId14"/>
  </p:sldIdLst>
  <p:sldSz cx="12192000" cy="6858000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AF"/>
    <a:srgbClr val="30353F"/>
    <a:srgbClr val="43CDD9"/>
    <a:srgbClr val="667181"/>
    <a:srgbClr val="BABABA"/>
    <a:srgbClr val="DBDBDB"/>
    <a:srgbClr val="85E0E7"/>
    <a:srgbClr val="515A6B"/>
    <a:srgbClr val="AFBBBD"/>
    <a:srgbClr val="8FA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7647" autoAdjust="0"/>
  </p:normalViewPr>
  <p:slideViewPr>
    <p:cSldViewPr snapToGrid="0" showGuides="1">
      <p:cViewPr varScale="1">
        <p:scale>
          <a:sx n="54" d="100"/>
          <a:sy n="54" d="100"/>
        </p:scale>
        <p:origin x="1112" y="40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6"/>
    </p:cViewPr>
  </p:sorterViewPr>
  <p:notesViewPr>
    <p:cSldViewPr snapToGrid="0">
      <p:cViewPr varScale="1">
        <p:scale>
          <a:sx n="49" d="100"/>
          <a:sy n="49" d="100"/>
        </p:scale>
        <p:origin x="270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70098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70098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10/10/2020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1171575"/>
            <a:ext cx="5622925" cy="3162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73" tIns="46986" rIns="93973" bIns="46986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9036"/>
            <a:ext cx="5661660" cy="3689211"/>
          </a:xfrm>
          <a:prstGeom prst="rect">
            <a:avLst/>
          </a:prstGeom>
        </p:spPr>
        <p:txBody>
          <a:bodyPr vert="horz" lIns="93973" tIns="46986" rIns="93973" bIns="4698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66733" cy="470097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9328"/>
            <a:ext cx="3066733" cy="470097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43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2613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9355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571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27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2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01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0816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46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6438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18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26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83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2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47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3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8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4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5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881187-FD9F-443D-94C9-E5E4D6770B5D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2F77F5C-F0B0-4609-A2EF-DD25CF3F2B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5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68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emf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C629-0B83-42F2-8B93-1922FE4CD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LSTM STOCK PRICE prediction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559C84-15B7-4164-921B-EE58CD00E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4816572" cy="1947333"/>
          </a:xfrm>
        </p:spPr>
        <p:txBody>
          <a:bodyPr>
            <a:normAutofit fontScale="70000" lnSpcReduction="20000"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Timothy Robbins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Bellevue University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Professor Catie Williams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October 10, 2020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B315B0-852B-410E-9C1E-26C34EB741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73" r="96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B774699F-6110-4E6F-8958-30861B9C3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4489"/>
      </p:ext>
    </p:extLst>
  </p:cSld>
  <p:clrMapOvr>
    <a:masterClrMapping/>
  </p:clrMapOvr>
  <p:transition advTm="94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9DB00D-EDDF-4AD5-8ED9-38637905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98160"/>
            <a:ext cx="8306021" cy="79744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/>
              <a:t>FIT MODEL - prediction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C82E58-A5DC-44A0-924B-FB54CF8C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00" y="462391"/>
            <a:ext cx="9327063" cy="502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CF32E9B-E596-409C-92D2-355E1C232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908">
        <p:fade/>
      </p:transition>
    </mc:Choice>
    <mc:Fallback>
      <p:transition spd="med" advTm="519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455B88A-C127-47B3-B317-724BD4EA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7" name="Straight Connector 39">
              <a:extLst>
                <a:ext uri="{FF2B5EF4-FFF2-40B4-BE49-F238E27FC236}">
                  <a16:creationId xmlns:a16="http://schemas.microsoft.com/office/drawing/2014/main" id="{3F07A923-368D-45E6-AACC-9ECE4057A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E16B44-FE3C-4330-AF20-E869FC7B7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1">
              <a:extLst>
                <a:ext uri="{FF2B5EF4-FFF2-40B4-BE49-F238E27FC236}">
                  <a16:creationId xmlns:a16="http://schemas.microsoft.com/office/drawing/2014/main" id="{81CB6733-6A12-4A1C-87C3-B676FB381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54CCFD-DC5E-453F-B95A-F045ED9B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43">
              <a:extLst>
                <a:ext uri="{FF2B5EF4-FFF2-40B4-BE49-F238E27FC236}">
                  <a16:creationId xmlns:a16="http://schemas.microsoft.com/office/drawing/2014/main" id="{AE826A39-89EA-44EA-ABC5-F44693492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45">
            <a:extLst>
              <a:ext uri="{FF2B5EF4-FFF2-40B4-BE49-F238E27FC236}">
                <a16:creationId xmlns:a16="http://schemas.microsoft.com/office/drawing/2014/main" id="{7AE45261-7584-4688-A4A3-724AC140F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BA40A-7688-481B-B2C5-7A929AAB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4" y="4876800"/>
            <a:ext cx="8828998" cy="1117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RESULTS/conclusion</a:t>
            </a:r>
          </a:p>
        </p:txBody>
      </p:sp>
      <p:sp>
        <p:nvSpPr>
          <p:cNvPr id="61" name="Snip Diagonal Corner Rectangle 21">
            <a:extLst>
              <a:ext uri="{FF2B5EF4-FFF2-40B4-BE49-F238E27FC236}">
                <a16:creationId xmlns:a16="http://schemas.microsoft.com/office/drawing/2014/main" id="{6A3DF0D0-07D5-4FAC-A12C-923E178CC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20722"/>
            <a:ext cx="12188824" cy="3612950"/>
          </a:xfrm>
          <a:prstGeom prst="snip2DiagRect">
            <a:avLst>
              <a:gd name="adj1" fmla="val 8741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49">
            <a:extLst>
              <a:ext uri="{FF2B5EF4-FFF2-40B4-BE49-F238E27FC236}">
                <a16:creationId xmlns:a16="http://schemas.microsoft.com/office/drawing/2014/main" id="{1EEF4727-6B5C-4FA7-968D-912F35A4C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FE142A-A0FD-4557-92D4-A7A7F27C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F84B8B9-9710-47C6-A3BC-99C562894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93ADAE5-007B-4BBF-8DA6-2EB91A0BE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DB8E36-978B-4F5D-B278-B1F45C585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484C8B-8B05-442F-A4F5-4192C7D0C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E255D1-1651-455A-8B34-8EA298D15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12433" y="1211315"/>
            <a:ext cx="6251147" cy="2889681"/>
          </a:xfrm>
          <a:prstGeom prst="rect">
            <a:avLst/>
          </a:prstGeom>
        </p:spPr>
      </p:pic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FF1B3EA0-533F-44D8-9E31-89BD86AD0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3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740">
        <p:fade/>
      </p:transition>
    </mc:Choice>
    <mc:Fallback>
      <p:transition spd="med" advTm="54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A40A-7688-481B-B2C5-7A929AAB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63610"/>
            <a:ext cx="9796007" cy="548640"/>
          </a:xfrm>
        </p:spPr>
        <p:txBody>
          <a:bodyPr>
            <a:noAutofit/>
          </a:bodyPr>
          <a:lstStyle/>
          <a:p>
            <a:r>
              <a:rPr lang="en-US" sz="3200" dirty="0"/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03852-0BA2-4B70-87E6-7F1FF701E0DA}"/>
              </a:ext>
            </a:extLst>
          </p:cNvPr>
          <p:cNvSpPr txBox="1"/>
          <p:nvPr/>
        </p:nvSpPr>
        <p:spPr>
          <a:xfrm>
            <a:off x="1033669" y="866691"/>
            <a:ext cx="5486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Table 1 – LSTM Model Parameters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573735D-FDB5-4C30-9041-7630C4C0F6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56953" y="1973067"/>
            <a:ext cx="5088835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Model: "sequential" _________________________________________________________________ Layer (type) Output Shape Param # ================================================================= lstm (LSTM) (None, 60, 100) 40800 _________________________________________________________________ lstm_1 (LSTM) (None, 60, 100) 80400 _________________________________________________________________ dropout (Dropout) (None, 60, 100) 0 _________________________________________________________________ lstm_2 (LSTM) (None, 60, 100) 80400 _________________________________________________________________ dropout_1 (Dropout) (None, 60, 100) 0 _________________________________________________________________ lstm_3 (LSTM) (None, 100) 80400 _________________________________________________________________ dropout_2 (Dropout) (None, 100) 0 _________________________________________________________________ dense (Dense) (None, 1) 101 ================================================================= Total params: 282,101 Trainable params: 282,101 Non-trainable params: 0 _________________________________________________________________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CE349F1-D86A-4AAA-967D-307CC3EBBA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84">
        <p:fade/>
      </p:transition>
    </mc:Choice>
    <mc:Fallback>
      <p:transition spd="med" advTm="59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EE764-BB80-4D7D-B71A-40424946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REFERENCES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1A5C0C-D65F-4D79-8183-9100938F9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7609" y="685799"/>
            <a:ext cx="7310711" cy="56134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Wingdings 3" panose="05040102010807070707" pitchFamily="18" charset="2"/>
              <a:buChar char=""/>
            </a:pPr>
            <a:endParaRPr lang="en-US" sz="1100" b="1" dirty="0">
              <a:solidFill>
                <a:schemeClr val="tx1"/>
              </a:solidFill>
            </a:endParaRPr>
          </a:p>
          <a:p>
            <a:pPr marL="0" marR="0" lvl="0" indent="0" fontAlgn="base">
              <a:lnSpc>
                <a:spcPct val="90000"/>
              </a:lnSpc>
              <a:buFont typeface="Wingdings 3" panose="05040102010807070707" pitchFamily="18" charset="2"/>
              <a:buChar char=""/>
              <a:tabLst/>
            </a:pP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Anderson, R. (2019, December 23). </a:t>
            </a:r>
            <a:r>
              <a:rPr kumimoji="0" lang="en-US" altLang="en-US" sz="1100" i="1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Stock Price Prediction Using Python &amp; Machine Learning</a:t>
            </a: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. Retrieved from Medium: https://medium.com/@randerson112358/stock-price-prediction-using-python-machine-learning</a:t>
            </a:r>
          </a:p>
          <a:p>
            <a:pPr marL="0" marR="0" lvl="0" indent="0" fontAlgn="base">
              <a:lnSpc>
                <a:spcPct val="90000"/>
              </a:lnSpc>
              <a:buFont typeface="Wingdings 3" panose="05040102010807070707" pitchFamily="18" charset="2"/>
              <a:buChar char=""/>
              <a:tabLst/>
            </a:pP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Banushev, B. (2019, January 14). </a:t>
            </a:r>
            <a:r>
              <a:rPr kumimoji="0" lang="en-US" altLang="en-US" sz="1100" i="1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Using the latest advancements in AI to predict stock market movements</a:t>
            </a: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. Retrieved from Python Awesome: https://pythonawesome.com/using-the-latest-advancements-in-ai-to-predict-stock-market-movements/</a:t>
            </a:r>
          </a:p>
          <a:p>
            <a:pPr marL="0" marR="0" lvl="0" indent="0" fontAlgn="base">
              <a:lnSpc>
                <a:spcPct val="90000"/>
              </a:lnSpc>
              <a:buFont typeface="Wingdings 3" panose="05040102010807070707" pitchFamily="18" charset="2"/>
              <a:buChar char=""/>
              <a:tabLst/>
            </a:pP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Ganegedara, T. (2020, January 1). </a:t>
            </a:r>
            <a:r>
              <a:rPr kumimoji="0" lang="en-US" altLang="en-US" sz="1100" i="1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Stock Market Predictions with LSTM in Python</a:t>
            </a: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. Retrieved from Data Camp: https://www.datacamp.com/community/tutorials/lstm-python-stock-market</a:t>
            </a:r>
          </a:p>
          <a:p>
            <a:pPr marL="0" marR="0" lvl="0" indent="0" fontAlgn="base">
              <a:lnSpc>
                <a:spcPct val="90000"/>
              </a:lnSpc>
              <a:buFont typeface="Wingdings 3" panose="05040102010807070707" pitchFamily="18" charset="2"/>
              <a:buChar char=""/>
              <a:tabLst/>
            </a:pP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Koehrsen, W. (2018, January 19). </a:t>
            </a:r>
            <a:r>
              <a:rPr kumimoji="0" lang="en-US" altLang="en-US" sz="1100" i="1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Stock Prediction in Python</a:t>
            </a: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. Retrieved from Towards Data Science: https://towardsdatascience.com/stock-prediction-in-python</a:t>
            </a:r>
          </a:p>
          <a:p>
            <a:pPr marL="0" marR="0" lvl="0" indent="0" fontAlgn="base">
              <a:lnSpc>
                <a:spcPct val="90000"/>
              </a:lnSpc>
              <a:buFont typeface="Wingdings 3" panose="05040102010807070707" pitchFamily="18" charset="2"/>
              <a:buChar char=""/>
              <a:tabLst/>
            </a:pP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Kohorst, L. (2018, November 9). </a:t>
            </a:r>
            <a:r>
              <a:rPr kumimoji="0" lang="en-US" altLang="en-US" sz="1100" i="1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Predicting Stock Prices with Python</a:t>
            </a: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. Retrieved from Towards Data Science: https://towardsdatascience.com/predicting-stock-prices-with-python</a:t>
            </a:r>
          </a:p>
          <a:p>
            <a:pPr marL="0" marR="0" lvl="0" indent="0" fontAlgn="base">
              <a:lnSpc>
                <a:spcPct val="90000"/>
              </a:lnSpc>
              <a:buFont typeface="Wingdings 3" panose="05040102010807070707" pitchFamily="18" charset="2"/>
              <a:buChar char=""/>
              <a:tabLst/>
            </a:pP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Migdon, H. (2020, September 2). </a:t>
            </a:r>
            <a:r>
              <a:rPr kumimoji="0" lang="en-US" altLang="en-US" sz="1100" i="1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How To Use the Alpha Vantage API with Python to Create a Stock Market Prediction App</a:t>
            </a: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. Retrieved from Last Call - The RapidAPI Blog: https://rapidapi.com/blog/stock-market-prediction-python-api/</a:t>
            </a:r>
          </a:p>
          <a:p>
            <a:pPr marL="0" marR="0" lvl="0" indent="0" fontAlgn="base">
              <a:lnSpc>
                <a:spcPct val="90000"/>
              </a:lnSpc>
              <a:buFont typeface="Wingdings 3" panose="05040102010807070707" pitchFamily="18" charset="2"/>
              <a:buChar char=""/>
              <a:tabLst/>
            </a:pP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Müller, F. (2020, March 24). </a:t>
            </a:r>
            <a:r>
              <a:rPr kumimoji="0" lang="en-US" altLang="en-US" sz="1100" i="1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Stock market prediction: a time series forecasting problem</a:t>
            </a: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. Retrieved from Relataly: https://www.relataly.com/stock-market-prediction-using-a-recurrent-neural-network</a:t>
            </a:r>
          </a:p>
          <a:p>
            <a:pPr marL="0" marR="0" lvl="0" indent="0" fontAlgn="base">
              <a:lnSpc>
                <a:spcPct val="90000"/>
              </a:lnSpc>
              <a:buFont typeface="Wingdings 3" panose="05040102010807070707" pitchFamily="18" charset="2"/>
              <a:buChar char=""/>
              <a:tabLst/>
            </a:pP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Nayak, A. (2019, March 18). </a:t>
            </a:r>
            <a:r>
              <a:rPr kumimoji="0" lang="en-US" altLang="en-US" sz="1100" i="1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Predicting Stock Price with LSTM</a:t>
            </a: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. Retrieved from Towards Data Science: https://towardsdatascience.com/predicting-stock-price-with-lstm</a:t>
            </a:r>
          </a:p>
          <a:p>
            <a:pPr marL="0" marR="0" lvl="0" indent="0" fontAlgn="base">
              <a:lnSpc>
                <a:spcPct val="90000"/>
              </a:lnSpc>
              <a:buFont typeface="Wingdings 3" panose="05040102010807070707" pitchFamily="18" charset="2"/>
              <a:buChar char=""/>
              <a:tabLst/>
            </a:pP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Pochetti, F. (2014, September 20). </a:t>
            </a:r>
            <a:r>
              <a:rPr kumimoji="0" lang="en-US" altLang="en-US" sz="1100" i="1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Stock Market Prediction in Python Intro</a:t>
            </a: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. Retrieved from Francesco Pochetti: http://francescopochetti.com/stock-market-prediction-part-introduction</a:t>
            </a:r>
          </a:p>
          <a:p>
            <a:pPr marL="0" marR="0" lvl="0" indent="0" fontAlgn="base">
              <a:lnSpc>
                <a:spcPct val="90000"/>
              </a:lnSpc>
              <a:buFont typeface="Wingdings 3" panose="05040102010807070707" pitchFamily="18" charset="2"/>
              <a:buChar char=""/>
              <a:tabLst/>
            </a:pP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Shamdasani, S. (2017, December 15). </a:t>
            </a:r>
            <a:r>
              <a:rPr kumimoji="0" lang="en-US" altLang="en-US" sz="1100" i="1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Build a Stock Prediction Algorithm</a:t>
            </a: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. Retrieved from Enlight: https://enlight.nyc/projects/stock-market-prediction</a:t>
            </a:r>
          </a:p>
          <a:p>
            <a:pPr marL="0" marR="0" lvl="0" indent="0" fontAlgn="base">
              <a:lnSpc>
                <a:spcPct val="90000"/>
              </a:lnSpc>
              <a:buFont typeface="Wingdings 3" panose="05040102010807070707" pitchFamily="18" charset="2"/>
              <a:buChar char=""/>
              <a:tabLst/>
            </a:pP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Shyam R, V. P. (2020). Stock Prediction Overview and a Simple LSTM based Prediction Model. </a:t>
            </a:r>
            <a:r>
              <a:rPr kumimoji="0" lang="en-US" altLang="en-US" sz="1100" i="1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International Research Journal of Engineering and Technology (IRJET)</a:t>
            </a:r>
            <a:r>
              <a:rPr kumimoji="0" lang="en-US" altLang="en-US" sz="1100" i="0" u="none" strike="noStrike" normalizeH="0" baseline="0" dirty="0">
                <a:ln>
                  <a:noFill/>
                </a:ln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90000"/>
              </a:lnSpc>
              <a:buFont typeface="Wingdings 3" panose="05040102010807070707" pitchFamily="18" charset="2"/>
              <a:buChar char=""/>
            </a:pPr>
            <a:endParaRPr lang="en-US" sz="9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panose="05040102010807070707" pitchFamily="18" charset="2"/>
              <a:buChar char=""/>
            </a:pPr>
            <a:endParaRPr lang="en-US" sz="9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panose="05040102010807070707" pitchFamily="18" charset="2"/>
              <a:buChar char=""/>
            </a:pPr>
            <a:endParaRPr lang="en-US" sz="9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panose="05040102010807070707" pitchFamily="18" charset="2"/>
              <a:buChar char=""/>
            </a:pPr>
            <a:endParaRPr lang="en-US" sz="9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panose="05040102010807070707" pitchFamily="18" charset="2"/>
              <a:buChar char=""/>
            </a:pP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FB357EA-324B-4820-8971-5E5D885DC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78">
        <p:fade/>
      </p:transition>
    </mc:Choice>
    <mc:Fallback>
      <p:transition spd="med" advTm="52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9DB2-A6AE-4F03-BE82-B77A497BF7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2C18C9-6DCB-4889-808A-7D897215F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8207989C-83DE-446E-968B-3F6AEE918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4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543">
        <p:fade/>
      </p:transition>
    </mc:Choice>
    <mc:Fallback>
      <p:transition spd="med" advTm="565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9DB2-A6AE-4F03-BE82-B77A497BF7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2C18C9-6DCB-4889-808A-7D897215F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647F079-88E6-4B41-AF7D-6AFFCFA9F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2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641">
        <p:fade/>
      </p:transition>
    </mc:Choice>
    <mc:Fallback>
      <p:transition spd="med" advTm="576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073545" y="165381"/>
            <a:ext cx="60449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RECURRENT NEURAL NETWORKS</a:t>
            </a:r>
          </a:p>
          <a:p>
            <a:pPr algn="ctr">
              <a:tabLst>
                <a:tab pos="347663" algn="l"/>
              </a:tabLst>
            </a:pP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ADA3F311-5906-4EE8-B4B6-3298A90B6D4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7" y="1100522"/>
            <a:ext cx="5786913" cy="2328478"/>
          </a:xfrm>
          <a:prstGeom prst="rect">
            <a:avLst/>
          </a:prstGeom>
        </p:spPr>
      </p:pic>
      <p:pic>
        <p:nvPicPr>
          <p:cNvPr id="3" name="Picture 2" descr="A LSTM neural network.">
            <a:extLst>
              <a:ext uri="{FF2B5EF4-FFF2-40B4-BE49-F238E27FC236}">
                <a16:creationId xmlns:a16="http://schemas.microsoft.com/office/drawing/2014/main" id="{804F388B-C3E8-42EC-A800-0CEAF3FD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99" y="3641697"/>
            <a:ext cx="5714501" cy="22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DA2448-3F90-4111-BFE9-22C82877FFD3}"/>
              </a:ext>
            </a:extLst>
          </p:cNvPr>
          <p:cNvSpPr txBox="1"/>
          <p:nvPr/>
        </p:nvSpPr>
        <p:spPr>
          <a:xfrm>
            <a:off x="6464411" y="1238239"/>
            <a:ext cx="429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TRADITIONAL RNN’S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24992-79C1-49D9-BB84-CEA6EE13CABA}"/>
              </a:ext>
            </a:extLst>
          </p:cNvPr>
          <p:cNvSpPr txBox="1"/>
          <p:nvPr/>
        </p:nvSpPr>
        <p:spPr>
          <a:xfrm>
            <a:off x="6464411" y="2011680"/>
            <a:ext cx="48980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Weaknesses: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Short-term memory problem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Vanishing gradient problem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2BAC0-3836-41B7-86C5-4E57AD8C5F81}"/>
              </a:ext>
            </a:extLst>
          </p:cNvPr>
          <p:cNvSpPr txBox="1"/>
          <p:nvPr/>
        </p:nvSpPr>
        <p:spPr>
          <a:xfrm>
            <a:off x="6464412" y="4480988"/>
            <a:ext cx="46155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Benefits:	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Solution to above problems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+mj-lt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87E32-ACD4-4B53-BFE6-D165A7E237EA}"/>
              </a:ext>
            </a:extLst>
          </p:cNvPr>
          <p:cNvSpPr txBox="1"/>
          <p:nvPr/>
        </p:nvSpPr>
        <p:spPr>
          <a:xfrm>
            <a:off x="6464412" y="3641697"/>
            <a:ext cx="4167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LSTM’s</a:t>
            </a:r>
          </a:p>
        </p:txBody>
      </p:sp>
      <p:pic>
        <p:nvPicPr>
          <p:cNvPr id="56" name="Audio 55">
            <a:hlinkClick r:id="" action="ppaction://media"/>
            <a:extLst>
              <a:ext uri="{FF2B5EF4-FFF2-40B4-BE49-F238E27FC236}">
                <a16:creationId xmlns:a16="http://schemas.microsoft.com/office/drawing/2014/main" id="{F398B655-6B26-4C3E-B0A1-1F3CC2862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722">
        <p:fade/>
      </p:transition>
    </mc:Choice>
    <mc:Fallback>
      <p:transition spd="med" advTm="757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0" y="86905"/>
            <a:ext cx="12192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LSTM OVERVIEW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7202B-5E3B-4104-9B8A-5B2E5B74C03D}"/>
              </a:ext>
            </a:extLst>
          </p:cNvPr>
          <p:cNvSpPr txBox="1"/>
          <p:nvPr/>
        </p:nvSpPr>
        <p:spPr>
          <a:xfrm>
            <a:off x="1044269" y="5097484"/>
            <a:ext cx="4182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Carries Information through network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Basically, the memory of the network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A0ACE04-55C2-4984-B957-7DE35B506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262440" y="1690063"/>
            <a:ext cx="1863448" cy="2277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BEE8B3-E95C-4A2A-BC30-C945B6272A06}"/>
              </a:ext>
            </a:extLst>
          </p:cNvPr>
          <p:cNvSpPr txBox="1"/>
          <p:nvPr/>
        </p:nvSpPr>
        <p:spPr>
          <a:xfrm>
            <a:off x="6604000" y="3972560"/>
            <a:ext cx="479441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Regulate flow of information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Learn what to keep or throw away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3 Gates</a:t>
            </a:r>
          </a:p>
          <a:p>
            <a:pPr marL="628650" lvl="1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Forget Gate</a:t>
            </a:r>
          </a:p>
          <a:p>
            <a:pPr marL="628650" lvl="1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Input Gate	</a:t>
            </a:r>
          </a:p>
          <a:p>
            <a:pPr marL="628650" lvl="1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Output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CA63-1F0C-4156-9EDF-3CCAFEAF90DE}"/>
              </a:ext>
            </a:extLst>
          </p:cNvPr>
          <p:cNvSpPr txBox="1"/>
          <p:nvPr/>
        </p:nvSpPr>
        <p:spPr>
          <a:xfrm>
            <a:off x="903943" y="744854"/>
            <a:ext cx="45011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CELL STATE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CA0C4-AB41-49EB-AF90-884A8FA52248}"/>
              </a:ext>
            </a:extLst>
          </p:cNvPr>
          <p:cNvSpPr txBox="1"/>
          <p:nvPr/>
        </p:nvSpPr>
        <p:spPr>
          <a:xfrm>
            <a:off x="7345680" y="834888"/>
            <a:ext cx="185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GATES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BB1BB478-5C0D-4498-8F23-E7FFE1D75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0" t="-19095" r="24796" b="-25195"/>
          <a:stretch/>
        </p:blipFill>
        <p:spPr bwMode="auto">
          <a:xfrm>
            <a:off x="1044269" y="1536737"/>
            <a:ext cx="4066211" cy="3091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AE156BA-2ED1-45AC-9A19-796FAC8CD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005">
        <p:fade/>
      </p:transition>
    </mc:Choice>
    <mc:Fallback>
      <p:transition spd="med" advTm="760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B00D-EDDF-4AD5-8ED9-38637905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542059" y="898497"/>
            <a:ext cx="5931672" cy="211332"/>
          </a:xfrm>
        </p:spPr>
        <p:txBody>
          <a:bodyPr>
            <a:noAutofit/>
          </a:bodyPr>
          <a:lstStyle/>
          <a:p>
            <a:r>
              <a:rPr lang="en-US" b="1" dirty="0"/>
              <a:t>Initial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9E161-5B16-456C-9BFB-39AEF515E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569" y="4031672"/>
            <a:ext cx="3241762" cy="18373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5ED8A-1F7A-4739-8BEF-1A97C8F4DB1B}"/>
              </a:ext>
            </a:extLst>
          </p:cNvPr>
          <p:cNvSpPr txBox="1"/>
          <p:nvPr/>
        </p:nvSpPr>
        <p:spPr>
          <a:xfrm>
            <a:off x="1496291" y="4152909"/>
            <a:ext cx="356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+mj-lt"/>
              </a:rPr>
              <a:t>HISTORICAL </a:t>
            </a:r>
          </a:p>
          <a:p>
            <a:pPr algn="r"/>
            <a:r>
              <a:rPr lang="en-US" sz="2400" b="1" dirty="0">
                <a:latin typeface="+mj-lt"/>
              </a:rPr>
              <a:t>CLOSE </a:t>
            </a:r>
          </a:p>
          <a:p>
            <a:pPr algn="r"/>
            <a:r>
              <a:rPr lang="en-US" sz="2400" b="1" dirty="0">
                <a:latin typeface="+mj-lt"/>
              </a:rPr>
              <a:t>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0B240-C1AC-480D-AB54-3C431F6C2AE8}"/>
              </a:ext>
            </a:extLst>
          </p:cNvPr>
          <p:cNvSpPr txBox="1"/>
          <p:nvPr/>
        </p:nvSpPr>
        <p:spPr>
          <a:xfrm>
            <a:off x="6096000" y="1256306"/>
            <a:ext cx="515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5 YEARS OF HISTORICAL DATA FOR AMZN</a:t>
            </a:r>
          </a:p>
        </p:txBody>
      </p:sp>
      <p:pic>
        <p:nvPicPr>
          <p:cNvPr id="1077" name="Picture 53">
            <a:extLst>
              <a:ext uri="{FF2B5EF4-FFF2-40B4-BE49-F238E27FC236}">
                <a16:creationId xmlns:a16="http://schemas.microsoft.com/office/drawing/2014/main" id="{632366A0-F6B7-43F8-BAB2-E65BCA62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814" y="3331597"/>
            <a:ext cx="6027248" cy="32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4D92326-159D-4EF9-9ACB-B791CAF3BD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354321"/>
              </p:ext>
            </p:extLst>
          </p:nvPr>
        </p:nvGraphicFramePr>
        <p:xfrm>
          <a:off x="270344" y="418365"/>
          <a:ext cx="5032540" cy="253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Worksheet" r:id="rId6" imgW="4394082" imgH="2216236" progId="Excel.Sheet.12">
                  <p:embed/>
                </p:oleObj>
              </mc:Choice>
              <mc:Fallback>
                <p:oleObj name="Worksheet" r:id="rId6" imgW="4394082" imgH="22162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0344" y="418365"/>
                        <a:ext cx="5032540" cy="253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93886671-7F0D-41A8-99E0-9CCD9C03F1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5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242">
        <p:fade/>
      </p:transition>
    </mc:Choice>
    <mc:Fallback>
      <p:transition spd="med" advTm="55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B00D-EDDF-4AD5-8ED9-38637905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-33867"/>
            <a:ext cx="4301656" cy="1107293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95B2C3-B24D-4F22-BA77-EF5C13608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655" y="1774151"/>
            <a:ext cx="4871258" cy="2091267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Data frame created to store “close” price</a:t>
            </a:r>
          </a:p>
          <a:p>
            <a:r>
              <a:rPr lang="en-US" sz="1600" dirty="0">
                <a:solidFill>
                  <a:schemeClr val="tx1"/>
                </a:solidFill>
              </a:rPr>
              <a:t>Converted data frame to array</a:t>
            </a:r>
          </a:p>
          <a:p>
            <a:r>
              <a:rPr lang="en-US" sz="1600" dirty="0">
                <a:solidFill>
                  <a:schemeClr val="tx1"/>
                </a:solidFill>
              </a:rPr>
              <a:t>Normalized data</a:t>
            </a:r>
          </a:p>
          <a:p>
            <a:r>
              <a:rPr lang="en-US" sz="1600" dirty="0">
                <a:solidFill>
                  <a:schemeClr val="tx1"/>
                </a:solidFill>
              </a:rPr>
              <a:t>Created special data structure to store 60-time stamps</a:t>
            </a:r>
          </a:p>
          <a:p>
            <a:pPr lvl="1"/>
            <a:r>
              <a:rPr lang="en-US" sz="1400" dirty="0" err="1">
                <a:solidFill>
                  <a:schemeClr val="tx1"/>
                </a:solidFill>
              </a:rPr>
              <a:t>x_train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r>
              <a:rPr lang="en-US" sz="1400" dirty="0" err="1">
                <a:solidFill>
                  <a:schemeClr val="tx1"/>
                </a:solidFill>
              </a:rPr>
              <a:t>y_train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Reshaped data into 3-D array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9E161-5B16-456C-9BFB-39AEF515E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927881B-7063-4558-A4E4-C75950CEE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0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3322">
        <p:fade/>
      </p:transition>
    </mc:Choice>
    <mc:Fallback>
      <p:transition spd="med" advTm="933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9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9DB00D-EDDF-4AD5-8ED9-38637905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BUILD and compile MODEL</a:t>
            </a:r>
          </a:p>
        </p:txBody>
      </p:sp>
      <p:pic>
        <p:nvPicPr>
          <p:cNvPr id="48" name="Graphic 47" descr="Checkmark">
            <a:extLst>
              <a:ext uri="{FF2B5EF4-FFF2-40B4-BE49-F238E27FC236}">
                <a16:creationId xmlns:a16="http://schemas.microsoft.com/office/drawing/2014/main" id="{D9C16310-5DDB-43F7-B6F1-241E70727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5676" y="733647"/>
            <a:ext cx="3575884" cy="357588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57C247-DA04-423C-B3CB-ABE2431DBFD1}"/>
              </a:ext>
            </a:extLst>
          </p:cNvPr>
          <p:cNvSpPr txBox="1"/>
          <p:nvPr/>
        </p:nvSpPr>
        <p:spPr>
          <a:xfrm>
            <a:off x="6499654" y="733647"/>
            <a:ext cx="4419171" cy="3575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/>
              <a:t>Parameters:</a:t>
            </a:r>
          </a:p>
          <a:p>
            <a:pPr marL="342900" marR="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600" dirty="0"/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dirty="0"/>
              <a:t>Model type = Sequential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dirty="0"/>
              <a:t>Input layer plus 3 additional  layers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dirty="0"/>
              <a:t>Timestamps = 60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dirty="0"/>
              <a:t>Units = 100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dirty="0"/>
              <a:t>Dropout = 20%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dirty="0"/>
              <a:t>Optimizer = Adam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dirty="0"/>
              <a:t>Loss function = Mean Squared Error (MSE)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dirty="0"/>
              <a:t>Batch Size = 20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dirty="0"/>
              <a:t>Epochs = 100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9D608523-1274-4C83-8757-2F63C7CA8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3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148">
        <p:fade/>
      </p:transition>
    </mc:Choice>
    <mc:Fallback>
      <p:transition spd="med" advTm="901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80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9DB00D-EDDF-4AD5-8ED9-38637905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5414837"/>
            <a:ext cx="8434807" cy="718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fit MODEL - Loss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9E161-5B16-456C-9BFB-39AEF515E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5403" y="724717"/>
            <a:ext cx="7883718" cy="14157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endParaRPr lang="en-US" b="1" dirty="0"/>
          </a:p>
          <a:p>
            <a:pPr>
              <a:buFont typeface="Wingdings 3" panose="05040102010807070707" pitchFamily="18" charset="2"/>
              <a:buChar char=""/>
            </a:pPr>
            <a:endParaRPr lang="en-US" dirty="0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DDCAE1A6-953E-4FB7-8406-BEEFDC0A6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79" y="389996"/>
            <a:ext cx="9477866" cy="50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2B904858-0CA1-46BC-B174-5410C0E10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017">
        <p:fade/>
      </p:transition>
    </mc:Choice>
    <mc:Fallback>
      <p:transition spd="med" advTm="320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</TotalTime>
  <Words>689</Words>
  <Application>Microsoft Office PowerPoint</Application>
  <PresentationFormat>Widescreen</PresentationFormat>
  <Paragraphs>81</Paragraphs>
  <Slides>13</Slides>
  <Notes>4</Notes>
  <HiddenSlides>0</HiddenSlides>
  <MMClips>13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Times New Roman</vt:lpstr>
      <vt:lpstr>Wingdings</vt:lpstr>
      <vt:lpstr>Wingdings 3</vt:lpstr>
      <vt:lpstr>Slice</vt:lpstr>
      <vt:lpstr>Microsoft Excel Worksheet</vt:lpstr>
      <vt:lpstr>LSTM STOCK PRICE prediction</vt:lpstr>
      <vt:lpstr>Introduction</vt:lpstr>
      <vt:lpstr>BACKGROUND</vt:lpstr>
      <vt:lpstr>Slide 2</vt:lpstr>
      <vt:lpstr>Slide 4</vt:lpstr>
      <vt:lpstr>Initial DATASET</vt:lpstr>
      <vt:lpstr>DATA PREPROCESSING</vt:lpstr>
      <vt:lpstr>BUILD and compile MODEL</vt:lpstr>
      <vt:lpstr>fit MODEL - Loss</vt:lpstr>
      <vt:lpstr>FIT MODEL - prediction </vt:lpstr>
      <vt:lpstr>RESULTS/conclusion</vt:lpstr>
      <vt:lpstr>APPENDIX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STOCK PRICE USING LSTMS</dc:title>
  <dc:creator>Timothy Robbins</dc:creator>
  <cp:lastModifiedBy>Timothy Robbins</cp:lastModifiedBy>
  <cp:revision>47</cp:revision>
  <cp:lastPrinted>2020-10-10T16:12:43Z</cp:lastPrinted>
  <dcterms:created xsi:type="dcterms:W3CDTF">2020-10-03T16:36:21Z</dcterms:created>
  <dcterms:modified xsi:type="dcterms:W3CDTF">2020-10-11T20:26:38Z</dcterms:modified>
</cp:coreProperties>
</file>